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2"/>
  </p:sldMasterIdLst>
  <p:notesMasterIdLst>
    <p:notesMasterId r:id="rId9"/>
  </p:notesMasterIdLst>
  <p:sldIdLst>
    <p:sldId id="256" r:id="rId3"/>
    <p:sldId id="258" r:id="rId4"/>
    <p:sldId id="257" r:id="rId5"/>
    <p:sldId id="261" r:id="rId6"/>
    <p:sldId id="260"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8F2398-17EA-272E-8C19-2AEAE17E3882}" v="620" dt="2021-12-15T19:44:59.889"/>
    <p1510:client id="{7882FDED-E190-BEF2-3D69-052127D4AA40}" v="219" dt="2021-12-15T19:20:35.676"/>
    <p1510:client id="{9AE0C455-2EEA-C11D-116A-2706E2B1C6F3}" v="187" dt="2021-12-15T21:06:47.093"/>
    <p1510:client id="{9F958DE0-A8C0-951F-5D12-9F32092D0B2A}" v="73" dt="2021-12-15T19:21:33.271"/>
    <p1510:client id="{A0B84576-08A0-455D-90B6-D39EB19BD1CD}" v="263" dt="2021-12-15T14:41:30.822"/>
    <p1510:client id="{DA7E30C7-38D7-BACA-7DB7-703D83E86E62}" v="944" dt="2021-12-15T19:11:24.9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notesMaster" Target="notesMasters/notesMaster1.xml"/><Relationship Id="rId14"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560C89-9EB0-4CF5-8DA4-15EFC758CE58}" type="datetimeFigureOut">
              <a:rPr lang="en-US"/>
              <a:t>12/15/2021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2CB5A5-E8E1-4BED-9F2F-D65B1C1498CF}" type="slidenum">
              <a:rPr lang="en-US"/>
              <a:t>‹N›</a:t>
            </a:fld>
            <a:endParaRPr lang="en-US"/>
          </a:p>
        </p:txBody>
      </p:sp>
    </p:spTree>
    <p:extLst>
      <p:ext uri="{BB962C8B-B14F-4D97-AF65-F5344CB8AC3E}">
        <p14:creationId xmlns:p14="http://schemas.microsoft.com/office/powerpoint/2010/main" val="24884798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90000"/>
              </a:lnSpc>
              <a:spcBef>
                <a:spcPts val="1000"/>
              </a:spcBef>
            </a:pPr>
            <a:r>
              <a:rPr lang="en-US"/>
              <a:t>Runge </a:t>
            </a:r>
            <a:r>
              <a:rPr lang="en-US" err="1"/>
              <a:t>Kutta</a:t>
            </a:r>
            <a:r>
              <a:rPr lang="en-US"/>
              <a:t> integrators in gradient descent field with learning rate computed in a suitable way (in the formula) converges to the optimal solution at the rate O(N^-2), which for Runge </a:t>
            </a:r>
            <a:r>
              <a:rPr lang="en-US" err="1"/>
              <a:t>Kutta</a:t>
            </a:r>
            <a:r>
              <a:rPr lang="en-US"/>
              <a:t> 4, that we implemented, is  O(N^-8/5).</a:t>
            </a:r>
          </a:p>
          <a:p>
            <a:pPr algn="just">
              <a:lnSpc>
                <a:spcPct val="90000"/>
              </a:lnSpc>
              <a:spcBef>
                <a:spcPts val="1000"/>
              </a:spcBef>
            </a:pPr>
            <a:r>
              <a:rPr lang="en-US"/>
              <a:t>This method introduces a new local flatness condition for the objective function, under which Runge-</a:t>
            </a:r>
            <a:r>
              <a:rPr lang="en-US" err="1"/>
              <a:t>Kutta</a:t>
            </a:r>
            <a:r>
              <a:rPr lang="en-US"/>
              <a:t> discretization obtains convergence rates even faster than O(N^-2), without requiring high-order integrators. In particular, if the objective is locally flat around a minimum, by using only gradient information we can obtain a convergence rate of O(-p), where p quantifies the degree of local flatness.</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D12CB5A5-E8E1-4BED-9F2F-D65B1C1498CF}" type="slidenum">
              <a:rPr lang="en-US"/>
              <a:t>4</a:t>
            </a:fld>
            <a:endParaRPr lang="en-US"/>
          </a:p>
        </p:txBody>
      </p:sp>
    </p:spTree>
    <p:extLst>
      <p:ext uri="{BB962C8B-B14F-4D97-AF65-F5344CB8AC3E}">
        <p14:creationId xmlns:p14="http://schemas.microsoft.com/office/powerpoint/2010/main" val="566670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12/15/2021</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‹N›</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12/15/2021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12/15/2021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12/15/2021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12/15/2021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12/15/2021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12/15/2021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12/15/2021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12/15/2021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12/15/2021</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‹N›</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72" r:id="rId9"/>
    <p:sldLayoutId id="2147483657" r:id="rId10"/>
    <p:sldLayoutId id="2147483673" r:id="rId11"/>
    <p:sldLayoutId id="2147483674" r:id="rId12"/>
    <p:sldLayoutId id="2147483675" r:id="rId13"/>
    <p:sldLayoutId id="2147483677" r:id="rId14"/>
    <p:sldLayoutId id="2147483676"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12/15/2021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‹N›</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cs typeface="Calibri Light"/>
              </a:rPr>
              <a:t>The problem of gradient descent</a:t>
            </a:r>
            <a:endParaRPr lang="en-US"/>
          </a:p>
        </p:txBody>
      </p:sp>
      <p:sp>
        <p:nvSpPr>
          <p:cNvPr id="3" name="Subtitle 2"/>
          <p:cNvSpPr>
            <a:spLocks noGrp="1"/>
          </p:cNvSpPr>
          <p:nvPr>
            <p:ph type="subTitle" idx="1"/>
          </p:nvPr>
        </p:nvSpPr>
        <p:spPr/>
        <p:txBody>
          <a:bodyPr>
            <a:normAutofit fontScale="92500" lnSpcReduction="10000"/>
          </a:bodyPr>
          <a:lstStyle/>
          <a:p>
            <a:r>
              <a:rPr lang="en-US">
                <a:cs typeface="Calibri"/>
              </a:rPr>
              <a:t>Andrei </a:t>
            </a:r>
            <a:r>
              <a:rPr lang="en-US" err="1">
                <a:cs typeface="Calibri"/>
              </a:rPr>
              <a:t>caraman</a:t>
            </a:r>
            <a:r>
              <a:rPr lang="en-US">
                <a:cs typeface="Calibri"/>
              </a:rPr>
              <a:t>,</a:t>
            </a:r>
          </a:p>
          <a:p>
            <a:r>
              <a:rPr lang="en-US">
                <a:cs typeface="Calibri"/>
              </a:rPr>
              <a:t> </a:t>
            </a:r>
            <a:r>
              <a:rPr lang="en-US" err="1">
                <a:cs typeface="Calibri"/>
              </a:rPr>
              <a:t>simone</a:t>
            </a:r>
            <a:r>
              <a:rPr lang="en-US">
                <a:cs typeface="Calibri"/>
              </a:rPr>
              <a:t> </a:t>
            </a:r>
            <a:r>
              <a:rPr lang="en-US" err="1">
                <a:cs typeface="Calibri"/>
              </a:rPr>
              <a:t>piperno</a:t>
            </a:r>
            <a:r>
              <a:rPr lang="en-US">
                <a:cs typeface="Calibri"/>
              </a:rPr>
              <a:t>, </a:t>
            </a:r>
          </a:p>
          <a:p>
            <a:r>
              <a:rPr lang="en-US" err="1">
                <a:cs typeface="Calibri"/>
              </a:rPr>
              <a:t>leonardo</a:t>
            </a:r>
            <a:r>
              <a:rPr lang="en-US">
                <a:cs typeface="Calibri"/>
              </a:rPr>
              <a:t> </a:t>
            </a:r>
            <a:r>
              <a:rPr lang="en-US" err="1">
                <a:cs typeface="Calibri"/>
              </a:rPr>
              <a:t>skerl</a:t>
            </a:r>
            <a:r>
              <a:rPr lang="en-US">
                <a:cs typeface="Calibri"/>
              </a:rPr>
              <a:t>, </a:t>
            </a:r>
          </a:p>
          <a:p>
            <a:r>
              <a:rPr lang="en-US" err="1">
                <a:cs typeface="Calibri"/>
              </a:rPr>
              <a:t>gianmarco</a:t>
            </a:r>
            <a:r>
              <a:rPr lang="en-US">
                <a:cs typeface="Calibri"/>
              </a:rPr>
              <a:t> </a:t>
            </a:r>
            <a:r>
              <a:rPr lang="en-US" err="1">
                <a:cs typeface="Calibri"/>
              </a:rPr>
              <a:t>ursini</a:t>
            </a:r>
            <a:r>
              <a:rPr lang="en-US">
                <a:cs typeface="Calibri"/>
              </a:rPr>
              <a:t>.</a:t>
            </a:r>
          </a:p>
        </p:txBody>
      </p:sp>
    </p:spTree>
    <p:extLst>
      <p:ext uri="{BB962C8B-B14F-4D97-AF65-F5344CB8AC3E}">
        <p14:creationId xmlns:p14="http://schemas.microsoft.com/office/powerpoint/2010/main" val="2526593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0D3EC78-4DD6-406F-95E3-519A31799D8A}"/>
              </a:ext>
            </a:extLst>
          </p:cNvPr>
          <p:cNvSpPr>
            <a:spLocks noGrp="1"/>
          </p:cNvSpPr>
          <p:nvPr>
            <p:ph type="title"/>
          </p:nvPr>
        </p:nvSpPr>
        <p:spPr>
          <a:xfrm>
            <a:off x="838200" y="-1764"/>
            <a:ext cx="10515600" cy="1325563"/>
          </a:xfrm>
        </p:spPr>
        <p:txBody>
          <a:bodyPr/>
          <a:lstStyle/>
          <a:p>
            <a:pPr algn="ctr"/>
            <a:r>
              <a:rPr lang="en-US">
                <a:cs typeface="Calibri Light"/>
              </a:rPr>
              <a:t>Beales function</a:t>
            </a:r>
            <a:endParaRPr lang="en-US"/>
          </a:p>
        </p:txBody>
      </p:sp>
      <p:pic>
        <p:nvPicPr>
          <p:cNvPr id="7" name="Picture 4" descr="Chart, surface chart&#10;&#10;Description automatically generated">
            <a:extLst>
              <a:ext uri="{FF2B5EF4-FFF2-40B4-BE49-F238E27FC236}">
                <a16:creationId xmlns:a16="http://schemas.microsoft.com/office/drawing/2014/main" id="{B90BB32B-847E-4F34-B012-42A519F1BFD2}"/>
              </a:ext>
            </a:extLst>
          </p:cNvPr>
          <p:cNvPicPr>
            <a:picLocks noChangeAspect="1"/>
          </p:cNvPicPr>
          <p:nvPr/>
        </p:nvPicPr>
        <p:blipFill>
          <a:blip r:embed="rId2"/>
          <a:stretch>
            <a:fillRect/>
          </a:stretch>
        </p:blipFill>
        <p:spPr>
          <a:xfrm>
            <a:off x="217851" y="1363340"/>
            <a:ext cx="5525911" cy="5002004"/>
          </a:xfrm>
          <a:prstGeom prst="rect">
            <a:avLst/>
          </a:prstGeom>
        </p:spPr>
      </p:pic>
      <p:pic>
        <p:nvPicPr>
          <p:cNvPr id="9" name="Picture 5" descr="Background pattern&#10;&#10;Description automatically generated">
            <a:extLst>
              <a:ext uri="{FF2B5EF4-FFF2-40B4-BE49-F238E27FC236}">
                <a16:creationId xmlns:a16="http://schemas.microsoft.com/office/drawing/2014/main" id="{27545CD1-3E02-42BC-96DE-33345E94814B}"/>
              </a:ext>
            </a:extLst>
          </p:cNvPr>
          <p:cNvPicPr>
            <a:picLocks noChangeAspect="1"/>
          </p:cNvPicPr>
          <p:nvPr/>
        </p:nvPicPr>
        <p:blipFill>
          <a:blip r:embed="rId3"/>
          <a:stretch>
            <a:fillRect/>
          </a:stretch>
        </p:blipFill>
        <p:spPr>
          <a:xfrm>
            <a:off x="5904209" y="2307104"/>
            <a:ext cx="6175022" cy="3736566"/>
          </a:xfrm>
          <a:prstGeom prst="rect">
            <a:avLst/>
          </a:prstGeom>
        </p:spPr>
      </p:pic>
    </p:spTree>
    <p:extLst>
      <p:ext uri="{BB962C8B-B14F-4D97-AF65-F5344CB8AC3E}">
        <p14:creationId xmlns:p14="http://schemas.microsoft.com/office/powerpoint/2010/main" val="3773597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C858986-346C-451C-BD49-3BAEFDF2A027}"/>
              </a:ext>
            </a:extLst>
          </p:cNvPr>
          <p:cNvSpPr>
            <a:spLocks noGrp="1"/>
          </p:cNvSpPr>
          <p:nvPr/>
        </p:nvSpPr>
        <p:spPr>
          <a:xfrm>
            <a:off x="838200" y="10509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cs typeface="Calibri Light"/>
              </a:rPr>
              <a:t>RUNGE KUTTA INTEGRATORS</a:t>
            </a:r>
            <a:endParaRPr lang="en-US"/>
          </a:p>
        </p:txBody>
      </p:sp>
      <p:sp>
        <p:nvSpPr>
          <p:cNvPr id="5" name="Content Placeholder 2">
            <a:extLst>
              <a:ext uri="{FF2B5EF4-FFF2-40B4-BE49-F238E27FC236}">
                <a16:creationId xmlns:a16="http://schemas.microsoft.com/office/drawing/2014/main" id="{337C99C7-573E-40D1-AF4D-80618B3812DC}"/>
              </a:ext>
            </a:extLst>
          </p:cNvPr>
          <p:cNvSpPr>
            <a:spLocks noGrp="1"/>
          </p:cNvSpPr>
          <p:nvPr/>
        </p:nvSpPr>
        <p:spPr>
          <a:xfrm>
            <a:off x="838200" y="3430905"/>
            <a:ext cx="10515600" cy="15827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ea typeface="+mn-lt"/>
                <a:cs typeface="+mn-lt"/>
              </a:rPr>
              <a:t>In numerical analysis, the </a:t>
            </a:r>
            <a:r>
              <a:rPr lang="en-US" b="1">
                <a:ea typeface="+mn-lt"/>
                <a:cs typeface="+mn-lt"/>
              </a:rPr>
              <a:t>Runge–</a:t>
            </a:r>
            <a:r>
              <a:rPr lang="en-US" b="1" err="1">
                <a:ea typeface="+mn-lt"/>
                <a:cs typeface="+mn-lt"/>
              </a:rPr>
              <a:t>Kutta</a:t>
            </a:r>
            <a:r>
              <a:rPr lang="en-US" b="1">
                <a:ea typeface="+mn-lt"/>
                <a:cs typeface="+mn-lt"/>
              </a:rPr>
              <a:t> methods</a:t>
            </a:r>
            <a:r>
              <a:rPr lang="en-US">
                <a:ea typeface="+mn-lt"/>
                <a:cs typeface="+mn-lt"/>
              </a:rPr>
              <a:t> are a family of implicit and explicit iterative methods  used in temporal discretization for the approximate solutions of ODEs (ordinary differential equations).</a:t>
            </a:r>
            <a:endParaRPr lang="en-US" baseline="30000">
              <a:cs typeface="Calibri"/>
            </a:endParaRPr>
          </a:p>
        </p:txBody>
      </p:sp>
    </p:spTree>
    <p:extLst>
      <p:ext uri="{BB962C8B-B14F-4D97-AF65-F5344CB8AC3E}">
        <p14:creationId xmlns:p14="http://schemas.microsoft.com/office/powerpoint/2010/main" val="2548772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D2B373B-7C40-4559-BAF1-670E27A7F62F}"/>
              </a:ext>
            </a:extLst>
          </p:cNvPr>
          <p:cNvSpPr>
            <a:spLocks noGrp="1"/>
          </p:cNvSpPr>
          <p:nvPr/>
        </p:nvSpPr>
        <p:spPr>
          <a:xfrm>
            <a:off x="127962" y="3145909"/>
            <a:ext cx="5751689" cy="495829"/>
          </a:xfrm>
          <a:prstGeom prst="rect">
            <a:avLst/>
          </a:prstGeom>
        </p:spPr>
        <p:txBody>
          <a:bodyPr vert="horz" lIns="91440" tIns="45720" rIns="91440" bIns="45720" rtlCol="0" anchor="b">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cs typeface="Calibri Light"/>
              </a:rPr>
              <a:t>RUNGE KUTTA 2 ADAPTIVE GRADIENT</a:t>
            </a:r>
            <a:endParaRPr lang="en-US"/>
          </a:p>
        </p:txBody>
      </p:sp>
      <p:pic>
        <p:nvPicPr>
          <p:cNvPr id="5" name="Picture 4" descr="Text, letter&#10;&#10;Description automatically generated">
            <a:extLst>
              <a:ext uri="{FF2B5EF4-FFF2-40B4-BE49-F238E27FC236}">
                <a16:creationId xmlns:a16="http://schemas.microsoft.com/office/drawing/2014/main" id="{4AF04D73-AFAC-4781-9F3B-CCE00DBE316A}"/>
              </a:ext>
            </a:extLst>
          </p:cNvPr>
          <p:cNvPicPr>
            <a:picLocks noChangeAspect="1"/>
          </p:cNvPicPr>
          <p:nvPr/>
        </p:nvPicPr>
        <p:blipFill>
          <a:blip r:embed="rId3"/>
          <a:stretch>
            <a:fillRect/>
          </a:stretch>
        </p:blipFill>
        <p:spPr>
          <a:xfrm>
            <a:off x="433245" y="3922925"/>
            <a:ext cx="5243688" cy="1956209"/>
          </a:xfrm>
          <a:prstGeom prst="rect">
            <a:avLst/>
          </a:prstGeom>
        </p:spPr>
      </p:pic>
      <p:sp>
        <p:nvSpPr>
          <p:cNvPr id="6" name="Title 1">
            <a:extLst>
              <a:ext uri="{FF2B5EF4-FFF2-40B4-BE49-F238E27FC236}">
                <a16:creationId xmlns:a16="http://schemas.microsoft.com/office/drawing/2014/main" id="{554D0B9C-113F-4109-95FC-812C4CA64E05}"/>
              </a:ext>
            </a:extLst>
          </p:cNvPr>
          <p:cNvSpPr>
            <a:spLocks noGrp="1"/>
          </p:cNvSpPr>
          <p:nvPr/>
        </p:nvSpPr>
        <p:spPr>
          <a:xfrm>
            <a:off x="6697063" y="3129422"/>
            <a:ext cx="4222390" cy="53413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cs typeface="Calibri Light"/>
              </a:rPr>
              <a:t>RUNGE KUTTA 4</a:t>
            </a:r>
          </a:p>
        </p:txBody>
      </p:sp>
      <p:pic>
        <p:nvPicPr>
          <p:cNvPr id="10" name="Picture 9" descr="Text&#10;&#10;Description automatically generated">
            <a:extLst>
              <a:ext uri="{FF2B5EF4-FFF2-40B4-BE49-F238E27FC236}">
                <a16:creationId xmlns:a16="http://schemas.microsoft.com/office/drawing/2014/main" id="{6ED9B2B9-1F4A-48AC-B4DE-182D8EAFD6F9}"/>
              </a:ext>
            </a:extLst>
          </p:cNvPr>
          <p:cNvPicPr>
            <a:picLocks noChangeAspect="1"/>
          </p:cNvPicPr>
          <p:nvPr/>
        </p:nvPicPr>
        <p:blipFill>
          <a:blip r:embed="rId4"/>
          <a:stretch>
            <a:fillRect/>
          </a:stretch>
        </p:blipFill>
        <p:spPr>
          <a:xfrm>
            <a:off x="6697016" y="3922162"/>
            <a:ext cx="4504089" cy="1966740"/>
          </a:xfrm>
          <a:prstGeom prst="rect">
            <a:avLst/>
          </a:prstGeom>
        </p:spPr>
      </p:pic>
      <p:pic>
        <p:nvPicPr>
          <p:cNvPr id="11" name="Picture 10">
            <a:extLst>
              <a:ext uri="{FF2B5EF4-FFF2-40B4-BE49-F238E27FC236}">
                <a16:creationId xmlns:a16="http://schemas.microsoft.com/office/drawing/2014/main" id="{93FEF8B6-9198-4DA9-90AA-7BC74C9341F0}"/>
              </a:ext>
            </a:extLst>
          </p:cNvPr>
          <p:cNvPicPr>
            <a:picLocks noChangeAspect="1"/>
          </p:cNvPicPr>
          <p:nvPr/>
        </p:nvPicPr>
        <p:blipFill>
          <a:blip r:embed="rId5"/>
          <a:stretch>
            <a:fillRect/>
          </a:stretch>
        </p:blipFill>
        <p:spPr>
          <a:xfrm>
            <a:off x="4991373" y="5520915"/>
            <a:ext cx="685697" cy="355107"/>
          </a:xfrm>
          <a:prstGeom prst="rect">
            <a:avLst/>
          </a:prstGeom>
        </p:spPr>
      </p:pic>
      <p:pic>
        <p:nvPicPr>
          <p:cNvPr id="9" name="Picture 8">
            <a:extLst>
              <a:ext uri="{FF2B5EF4-FFF2-40B4-BE49-F238E27FC236}">
                <a16:creationId xmlns:a16="http://schemas.microsoft.com/office/drawing/2014/main" id="{9E1FA1D9-0023-4CEC-9FB7-81F4FE62E866}"/>
              </a:ext>
            </a:extLst>
          </p:cNvPr>
          <p:cNvPicPr>
            <a:picLocks noChangeAspect="1"/>
          </p:cNvPicPr>
          <p:nvPr/>
        </p:nvPicPr>
        <p:blipFill>
          <a:blip r:embed="rId6"/>
          <a:stretch>
            <a:fillRect/>
          </a:stretch>
        </p:blipFill>
        <p:spPr>
          <a:xfrm>
            <a:off x="10562347" y="5550388"/>
            <a:ext cx="637883" cy="304732"/>
          </a:xfrm>
          <a:prstGeom prst="rect">
            <a:avLst/>
          </a:prstGeom>
        </p:spPr>
      </p:pic>
      <p:sp>
        <p:nvSpPr>
          <p:cNvPr id="13" name="Title 1">
            <a:extLst>
              <a:ext uri="{FF2B5EF4-FFF2-40B4-BE49-F238E27FC236}">
                <a16:creationId xmlns:a16="http://schemas.microsoft.com/office/drawing/2014/main" id="{744CF452-0328-49B4-B01C-20685FB4D3AF}"/>
              </a:ext>
            </a:extLst>
          </p:cNvPr>
          <p:cNvSpPr>
            <a:spLocks noGrp="1"/>
          </p:cNvSpPr>
          <p:nvPr/>
        </p:nvSpPr>
        <p:spPr>
          <a:xfrm>
            <a:off x="6697063" y="866653"/>
            <a:ext cx="4222390" cy="53413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cs typeface="Calibri Light"/>
              </a:rPr>
              <a:t>NAG</a:t>
            </a:r>
            <a:endParaRPr lang="en-US"/>
          </a:p>
        </p:txBody>
      </p:sp>
      <p:sp>
        <p:nvSpPr>
          <p:cNvPr id="14" name="Title 1">
            <a:extLst>
              <a:ext uri="{FF2B5EF4-FFF2-40B4-BE49-F238E27FC236}">
                <a16:creationId xmlns:a16="http://schemas.microsoft.com/office/drawing/2014/main" id="{CF250E79-B565-4B41-8421-AFCBF8FBA48C}"/>
              </a:ext>
            </a:extLst>
          </p:cNvPr>
          <p:cNvSpPr>
            <a:spLocks noGrp="1"/>
          </p:cNvSpPr>
          <p:nvPr/>
        </p:nvSpPr>
        <p:spPr>
          <a:xfrm>
            <a:off x="1920623" y="1675116"/>
            <a:ext cx="4222390" cy="5341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800">
              <a:cs typeface="Calibri Light"/>
            </a:endParaRPr>
          </a:p>
        </p:txBody>
      </p:sp>
      <p:sp>
        <p:nvSpPr>
          <p:cNvPr id="16" name="Title 1">
            <a:extLst>
              <a:ext uri="{FF2B5EF4-FFF2-40B4-BE49-F238E27FC236}">
                <a16:creationId xmlns:a16="http://schemas.microsoft.com/office/drawing/2014/main" id="{4D1A408C-80A2-4898-8855-8918E217F0C7}"/>
              </a:ext>
            </a:extLst>
          </p:cNvPr>
          <p:cNvSpPr>
            <a:spLocks noGrp="1"/>
          </p:cNvSpPr>
          <p:nvPr/>
        </p:nvSpPr>
        <p:spPr>
          <a:xfrm>
            <a:off x="828733" y="866652"/>
            <a:ext cx="4222390" cy="53413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cs typeface="Calibri Light"/>
              </a:rPr>
              <a:t>VANILLA DESCENT</a:t>
            </a:r>
            <a:endParaRPr lang="en-US"/>
          </a:p>
        </p:txBody>
      </p:sp>
      <p:pic>
        <p:nvPicPr>
          <p:cNvPr id="19" name="Picture 19">
            <a:extLst>
              <a:ext uri="{FF2B5EF4-FFF2-40B4-BE49-F238E27FC236}">
                <a16:creationId xmlns:a16="http://schemas.microsoft.com/office/drawing/2014/main" id="{8C92044C-B82B-4A46-93B1-6E7BD43AAAAD}"/>
              </a:ext>
            </a:extLst>
          </p:cNvPr>
          <p:cNvPicPr>
            <a:picLocks noChangeAspect="1"/>
          </p:cNvPicPr>
          <p:nvPr/>
        </p:nvPicPr>
        <p:blipFill>
          <a:blip r:embed="rId7"/>
          <a:stretch>
            <a:fillRect/>
          </a:stretch>
        </p:blipFill>
        <p:spPr>
          <a:xfrm>
            <a:off x="1560242" y="1844888"/>
            <a:ext cx="2743200" cy="352540"/>
          </a:xfrm>
          <a:prstGeom prst="rect">
            <a:avLst/>
          </a:prstGeom>
        </p:spPr>
      </p:pic>
      <p:pic>
        <p:nvPicPr>
          <p:cNvPr id="20" name="Picture 20" descr="A picture containing logo&#10;&#10;Description automatically generated">
            <a:extLst>
              <a:ext uri="{FF2B5EF4-FFF2-40B4-BE49-F238E27FC236}">
                <a16:creationId xmlns:a16="http://schemas.microsoft.com/office/drawing/2014/main" id="{FDB014B8-D2AB-4C45-8977-12BB930C5A6D}"/>
              </a:ext>
            </a:extLst>
          </p:cNvPr>
          <p:cNvPicPr>
            <a:picLocks noChangeAspect="1"/>
          </p:cNvPicPr>
          <p:nvPr/>
        </p:nvPicPr>
        <p:blipFill>
          <a:blip r:embed="rId8"/>
          <a:stretch>
            <a:fillRect/>
          </a:stretch>
        </p:blipFill>
        <p:spPr>
          <a:xfrm>
            <a:off x="3616944" y="1898958"/>
            <a:ext cx="678831" cy="249045"/>
          </a:xfrm>
          <a:prstGeom prst="rect">
            <a:avLst/>
          </a:prstGeom>
        </p:spPr>
      </p:pic>
      <p:pic>
        <p:nvPicPr>
          <p:cNvPr id="21" name="Picture 21" descr="Text, letter&#10;&#10;Description automatically generated">
            <a:extLst>
              <a:ext uri="{FF2B5EF4-FFF2-40B4-BE49-F238E27FC236}">
                <a16:creationId xmlns:a16="http://schemas.microsoft.com/office/drawing/2014/main" id="{D5AE5384-AC2A-438B-AB92-3FB0CFEDC5B5}"/>
              </a:ext>
            </a:extLst>
          </p:cNvPr>
          <p:cNvPicPr>
            <a:picLocks noChangeAspect="1"/>
          </p:cNvPicPr>
          <p:nvPr/>
        </p:nvPicPr>
        <p:blipFill>
          <a:blip r:embed="rId9"/>
          <a:stretch>
            <a:fillRect/>
          </a:stretch>
        </p:blipFill>
        <p:spPr>
          <a:xfrm>
            <a:off x="6336680" y="1570277"/>
            <a:ext cx="5349797" cy="1069030"/>
          </a:xfrm>
          <a:prstGeom prst="rect">
            <a:avLst/>
          </a:prstGeom>
        </p:spPr>
      </p:pic>
      <p:pic>
        <p:nvPicPr>
          <p:cNvPr id="18" name="Picture 17" descr="A picture containing text, clipart&#10;&#10;Description automatically generated">
            <a:extLst>
              <a:ext uri="{FF2B5EF4-FFF2-40B4-BE49-F238E27FC236}">
                <a16:creationId xmlns:a16="http://schemas.microsoft.com/office/drawing/2014/main" id="{320FB491-860D-4682-BD40-5B72EE3EBA2E}"/>
              </a:ext>
            </a:extLst>
          </p:cNvPr>
          <p:cNvPicPr>
            <a:picLocks noChangeAspect="1"/>
          </p:cNvPicPr>
          <p:nvPr/>
        </p:nvPicPr>
        <p:blipFill>
          <a:blip r:embed="rId5"/>
          <a:stretch>
            <a:fillRect/>
          </a:stretch>
        </p:blipFill>
        <p:spPr>
          <a:xfrm>
            <a:off x="10999092" y="2277768"/>
            <a:ext cx="685697" cy="355107"/>
          </a:xfrm>
          <a:prstGeom prst="rect">
            <a:avLst/>
          </a:prstGeom>
        </p:spPr>
      </p:pic>
    </p:spTree>
    <p:extLst>
      <p:ext uri="{BB962C8B-B14F-4D97-AF65-F5344CB8AC3E}">
        <p14:creationId xmlns:p14="http://schemas.microsoft.com/office/powerpoint/2010/main" val="272865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9895A-DF14-451C-9B4D-CC2E324A7B8C}"/>
              </a:ext>
            </a:extLst>
          </p:cNvPr>
          <p:cNvSpPr txBox="1"/>
          <p:nvPr/>
        </p:nvSpPr>
        <p:spPr>
          <a:xfrm>
            <a:off x="1100668" y="-124177"/>
            <a:ext cx="526626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t>Some Testing</a:t>
            </a:r>
          </a:p>
        </p:txBody>
      </p:sp>
      <p:pic>
        <p:nvPicPr>
          <p:cNvPr id="7" name="Picture 8" descr="Background pattern&#10;&#10;Description automatically generated">
            <a:extLst>
              <a:ext uri="{FF2B5EF4-FFF2-40B4-BE49-F238E27FC236}">
                <a16:creationId xmlns:a16="http://schemas.microsoft.com/office/drawing/2014/main" id="{3BAF8F33-E524-42E8-98F4-75656E2C0147}"/>
              </a:ext>
            </a:extLst>
          </p:cNvPr>
          <p:cNvPicPr>
            <a:picLocks noChangeAspect="1"/>
          </p:cNvPicPr>
          <p:nvPr/>
        </p:nvPicPr>
        <p:blipFill>
          <a:blip r:embed="rId2"/>
          <a:stretch>
            <a:fillRect/>
          </a:stretch>
        </p:blipFill>
        <p:spPr>
          <a:xfrm>
            <a:off x="136155" y="1307368"/>
            <a:ext cx="3522444" cy="2122981"/>
          </a:xfrm>
          <a:prstGeom prst="rect">
            <a:avLst/>
          </a:prstGeom>
        </p:spPr>
      </p:pic>
      <p:pic>
        <p:nvPicPr>
          <p:cNvPr id="9" name="Picture 9" descr="Background pattern&#10;&#10;Description automatically generated">
            <a:extLst>
              <a:ext uri="{FF2B5EF4-FFF2-40B4-BE49-F238E27FC236}">
                <a16:creationId xmlns:a16="http://schemas.microsoft.com/office/drawing/2014/main" id="{BA85F373-2930-41F7-8C68-AA51FB4D3A14}"/>
              </a:ext>
            </a:extLst>
          </p:cNvPr>
          <p:cNvPicPr>
            <a:picLocks noChangeAspect="1"/>
          </p:cNvPicPr>
          <p:nvPr/>
        </p:nvPicPr>
        <p:blipFill>
          <a:blip r:embed="rId3"/>
          <a:stretch>
            <a:fillRect/>
          </a:stretch>
        </p:blipFill>
        <p:spPr>
          <a:xfrm>
            <a:off x="3660937" y="1310031"/>
            <a:ext cx="3524440" cy="2123649"/>
          </a:xfrm>
          <a:prstGeom prst="rect">
            <a:avLst/>
          </a:prstGeom>
        </p:spPr>
      </p:pic>
      <p:pic>
        <p:nvPicPr>
          <p:cNvPr id="11" name="Picture 10" descr="Background pattern&#10;&#10;Description automatically generated">
            <a:extLst>
              <a:ext uri="{FF2B5EF4-FFF2-40B4-BE49-F238E27FC236}">
                <a16:creationId xmlns:a16="http://schemas.microsoft.com/office/drawing/2014/main" id="{596F45EE-307D-4E5D-B38F-F31D16241298}"/>
              </a:ext>
            </a:extLst>
          </p:cNvPr>
          <p:cNvPicPr>
            <a:picLocks noChangeAspect="1"/>
          </p:cNvPicPr>
          <p:nvPr/>
        </p:nvPicPr>
        <p:blipFill>
          <a:blip r:embed="rId4"/>
          <a:stretch>
            <a:fillRect/>
          </a:stretch>
        </p:blipFill>
        <p:spPr>
          <a:xfrm>
            <a:off x="141111" y="3405596"/>
            <a:ext cx="3522134" cy="2146540"/>
          </a:xfrm>
          <a:prstGeom prst="rect">
            <a:avLst/>
          </a:prstGeom>
        </p:spPr>
      </p:pic>
      <p:sp>
        <p:nvSpPr>
          <p:cNvPr id="13" name="TextBox 12">
            <a:extLst>
              <a:ext uri="{FF2B5EF4-FFF2-40B4-BE49-F238E27FC236}">
                <a16:creationId xmlns:a16="http://schemas.microsoft.com/office/drawing/2014/main" id="{DA7BFC36-4598-4166-8095-18E1D1497424}"/>
              </a:ext>
            </a:extLst>
          </p:cNvPr>
          <p:cNvSpPr txBox="1"/>
          <p:nvPr/>
        </p:nvSpPr>
        <p:spPr>
          <a:xfrm>
            <a:off x="6231467" y="214489"/>
            <a:ext cx="511951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Red: vanilla, Yellow: RK2, Green: RK4, Blue: NAG</a:t>
            </a:r>
            <a:endParaRPr lang="en-US">
              <a:cs typeface="Calibri"/>
            </a:endParaRPr>
          </a:p>
        </p:txBody>
      </p:sp>
      <p:pic>
        <p:nvPicPr>
          <p:cNvPr id="15" name="Picture 12" descr="Background pattern&#10;&#10;Description automatically generated">
            <a:extLst>
              <a:ext uri="{FF2B5EF4-FFF2-40B4-BE49-F238E27FC236}">
                <a16:creationId xmlns:a16="http://schemas.microsoft.com/office/drawing/2014/main" id="{02B1DAF2-2F2F-4F09-AE4D-E3A1A89BEDA9}"/>
              </a:ext>
            </a:extLst>
          </p:cNvPr>
          <p:cNvPicPr>
            <a:picLocks noChangeAspect="1"/>
          </p:cNvPicPr>
          <p:nvPr/>
        </p:nvPicPr>
        <p:blipFill>
          <a:blip r:embed="rId5"/>
          <a:stretch>
            <a:fillRect/>
          </a:stretch>
        </p:blipFill>
        <p:spPr>
          <a:xfrm>
            <a:off x="3662550" y="3431710"/>
            <a:ext cx="3527778" cy="2121701"/>
          </a:xfrm>
          <a:prstGeom prst="rect">
            <a:avLst/>
          </a:prstGeom>
        </p:spPr>
      </p:pic>
      <p:sp>
        <p:nvSpPr>
          <p:cNvPr id="2" name="TextBox 1">
            <a:extLst>
              <a:ext uri="{FF2B5EF4-FFF2-40B4-BE49-F238E27FC236}">
                <a16:creationId xmlns:a16="http://schemas.microsoft.com/office/drawing/2014/main" id="{AB174096-2F46-4082-A3DB-85464FDC6E6D}"/>
              </a:ext>
            </a:extLst>
          </p:cNvPr>
          <p:cNvSpPr txBox="1"/>
          <p:nvPr/>
        </p:nvSpPr>
        <p:spPr>
          <a:xfrm>
            <a:off x="7292863" y="1106863"/>
            <a:ext cx="4901546"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We can notice that regardless of the starting point the RK2 adaptive gradient descent method is outperforming the other methods in every scenario, and manages to reach the absolute minimum of the Beales function where every other method fails (pic 4).</a:t>
            </a:r>
            <a:endParaRPr lang="en-US">
              <a:cs typeface="Calibri" panose="020F0502020204030204"/>
            </a:endParaRPr>
          </a:p>
          <a:p>
            <a:pPr marL="285750" indent="-285750">
              <a:buFont typeface="Arial"/>
              <a:buChar char="•"/>
            </a:pPr>
            <a:endParaRPr lang="en-US">
              <a:cs typeface="Calibri" panose="020F0502020204030204"/>
            </a:endParaRPr>
          </a:p>
          <a:p>
            <a:pPr marL="285750" indent="-285750">
              <a:buFont typeface="Arial"/>
              <a:buChar char="•"/>
            </a:pPr>
            <a:r>
              <a:rPr lang="en-US">
                <a:cs typeface="Calibri" panose="020F0502020204030204"/>
              </a:rPr>
              <a:t>In pic 1 and 3 we can notice the special feature of the RK4 based method, which accelerates along 'plane areas', i</a:t>
            </a:r>
            <a:r>
              <a:rPr lang="en-US">
                <a:ea typeface="+mn-lt"/>
                <a:cs typeface="+mn-lt"/>
              </a:rPr>
              <a:t>n particular, if the objective is locally flat around a minimum, by using only gradient information we can obtain a convergence rate of      , where p quantifies the degree of local flatness.</a:t>
            </a:r>
          </a:p>
          <a:p>
            <a:pPr marL="285750" indent="-285750">
              <a:buFont typeface="Arial"/>
              <a:buChar char="•"/>
            </a:pPr>
            <a:endParaRPr lang="en-US">
              <a:ea typeface="+mn-lt"/>
              <a:cs typeface="+mn-lt"/>
            </a:endParaRPr>
          </a:p>
          <a:p>
            <a:pPr marL="285750" indent="-285750">
              <a:buFont typeface="Arial"/>
              <a:buChar char="•"/>
            </a:pPr>
            <a:r>
              <a:rPr lang="en-US">
                <a:ea typeface="+mn-lt"/>
                <a:cs typeface="+mn-lt"/>
              </a:rPr>
              <a:t>NAG seems to perform generally better than vanilla descent.</a:t>
            </a:r>
          </a:p>
        </p:txBody>
      </p:sp>
    </p:spTree>
    <p:extLst>
      <p:ext uri="{BB962C8B-B14F-4D97-AF65-F5344CB8AC3E}">
        <p14:creationId xmlns:p14="http://schemas.microsoft.com/office/powerpoint/2010/main" val="2968277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7A06C-F288-4FB0-94B9-8141078F8D68}"/>
              </a:ext>
            </a:extLst>
          </p:cNvPr>
          <p:cNvSpPr>
            <a:spLocks noGrp="1"/>
          </p:cNvSpPr>
          <p:nvPr>
            <p:ph type="title"/>
          </p:nvPr>
        </p:nvSpPr>
        <p:spPr>
          <a:xfrm>
            <a:off x="1033273" y="338663"/>
            <a:ext cx="10131425" cy="1297771"/>
          </a:xfrm>
        </p:spPr>
        <p:txBody>
          <a:bodyPr/>
          <a:lstStyle/>
          <a:p>
            <a:r>
              <a:rPr lang="en-US">
                <a:cs typeface="Calibri Light"/>
              </a:rPr>
              <a:t>Now apply these gradient descent methods to the titanic dataset</a:t>
            </a:r>
            <a:endParaRPr lang="en-US"/>
          </a:p>
        </p:txBody>
      </p:sp>
      <p:sp>
        <p:nvSpPr>
          <p:cNvPr id="3" name="CasellaDiTesto 2">
            <a:extLst>
              <a:ext uri="{FF2B5EF4-FFF2-40B4-BE49-F238E27FC236}">
                <a16:creationId xmlns:a16="http://schemas.microsoft.com/office/drawing/2014/main" id="{F46E4688-2898-40C1-83FE-411D01E2AD30}"/>
              </a:ext>
            </a:extLst>
          </p:cNvPr>
          <p:cNvSpPr txBox="1"/>
          <p:nvPr/>
        </p:nvSpPr>
        <p:spPr>
          <a:xfrm>
            <a:off x="1036320" y="2036064"/>
            <a:ext cx="10125456"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400" dirty="0" err="1">
                <a:cs typeface="Calibri"/>
              </a:rPr>
              <a:t>We</a:t>
            </a:r>
            <a:r>
              <a:rPr lang="it-IT" sz="2400" dirty="0">
                <a:cs typeface="Calibri"/>
              </a:rPr>
              <a:t> </a:t>
            </a:r>
            <a:r>
              <a:rPr lang="it-IT" sz="2400" dirty="0" err="1">
                <a:cs typeface="Calibri"/>
              </a:rPr>
              <a:t>have</a:t>
            </a:r>
            <a:r>
              <a:rPr lang="it-IT" sz="2400" dirty="0">
                <a:cs typeface="Calibri"/>
              </a:rPr>
              <a:t> </a:t>
            </a:r>
            <a:r>
              <a:rPr lang="it-IT" sz="2400" dirty="0" err="1">
                <a:cs typeface="Calibri"/>
              </a:rPr>
              <a:t>trained</a:t>
            </a:r>
            <a:r>
              <a:rPr lang="it-IT" sz="2400" dirty="0">
                <a:cs typeface="Calibri"/>
              </a:rPr>
              <a:t> </a:t>
            </a:r>
            <a:r>
              <a:rPr lang="it-IT" sz="2400" dirty="0" err="1">
                <a:cs typeface="Calibri"/>
              </a:rPr>
              <a:t>each</a:t>
            </a:r>
            <a:r>
              <a:rPr lang="it-IT" sz="2400" dirty="0">
                <a:cs typeface="Calibri"/>
              </a:rPr>
              <a:t> </a:t>
            </a:r>
            <a:r>
              <a:rPr lang="it-IT" sz="2400" dirty="0" err="1">
                <a:cs typeface="Calibri"/>
              </a:rPr>
              <a:t>method</a:t>
            </a:r>
            <a:r>
              <a:rPr lang="it-IT" sz="2400" dirty="0">
                <a:cs typeface="Calibri"/>
              </a:rPr>
              <a:t> over a subset of the </a:t>
            </a:r>
            <a:r>
              <a:rPr lang="it-IT" sz="2400" dirty="0" err="1">
                <a:cs typeface="Calibri"/>
              </a:rPr>
              <a:t>entire</a:t>
            </a:r>
            <a:r>
              <a:rPr lang="it-IT" sz="2400" dirty="0">
                <a:cs typeface="Calibri"/>
              </a:rPr>
              <a:t> dataset and, after </a:t>
            </a:r>
            <a:r>
              <a:rPr lang="it-IT" sz="2400" dirty="0" err="1">
                <a:cs typeface="Calibri"/>
              </a:rPr>
              <a:t>that</a:t>
            </a:r>
            <a:r>
              <a:rPr lang="it-IT" sz="2400" dirty="0">
                <a:cs typeface="Calibri"/>
              </a:rPr>
              <a:t>, </a:t>
            </a:r>
            <a:r>
              <a:rPr lang="it-IT" sz="2400" dirty="0" err="1">
                <a:cs typeface="Calibri"/>
              </a:rPr>
              <a:t>we</a:t>
            </a:r>
            <a:r>
              <a:rPr lang="it-IT" sz="2400" dirty="0">
                <a:cs typeface="Calibri"/>
              </a:rPr>
              <a:t> </a:t>
            </a:r>
            <a:r>
              <a:rPr lang="it-IT" sz="2400" dirty="0" err="1">
                <a:cs typeface="Calibri"/>
              </a:rPr>
              <a:t>have</a:t>
            </a:r>
            <a:r>
              <a:rPr lang="it-IT" sz="2400" dirty="0">
                <a:cs typeface="Calibri"/>
              </a:rPr>
              <a:t> </a:t>
            </a:r>
            <a:r>
              <a:rPr lang="it-IT" sz="2400" dirty="0" err="1">
                <a:cs typeface="Calibri"/>
              </a:rPr>
              <a:t>used</a:t>
            </a:r>
            <a:r>
              <a:rPr lang="it-IT" sz="2400" dirty="0">
                <a:cs typeface="Calibri"/>
              </a:rPr>
              <a:t> </a:t>
            </a:r>
            <a:r>
              <a:rPr lang="it-IT" sz="2400" dirty="0" err="1">
                <a:cs typeface="Calibri"/>
              </a:rPr>
              <a:t>another</a:t>
            </a:r>
            <a:r>
              <a:rPr lang="it-IT" sz="2400" dirty="0">
                <a:cs typeface="Calibri"/>
              </a:rPr>
              <a:t> subset to test </a:t>
            </a:r>
            <a:r>
              <a:rPr lang="it-IT" sz="2400" dirty="0" err="1">
                <a:cs typeface="Calibri"/>
              </a:rPr>
              <a:t>our</a:t>
            </a:r>
            <a:r>
              <a:rPr lang="it-IT" sz="2400" dirty="0">
                <a:cs typeface="Calibri"/>
              </a:rPr>
              <a:t> </a:t>
            </a:r>
            <a:r>
              <a:rPr lang="it-IT" sz="2400" dirty="0" err="1">
                <a:cs typeface="Calibri"/>
              </a:rPr>
              <a:t>methods</a:t>
            </a:r>
            <a:r>
              <a:rPr lang="it-IT" sz="2400" dirty="0">
                <a:cs typeface="Calibri"/>
              </a:rPr>
              <a:t> </a:t>
            </a:r>
            <a:r>
              <a:rPr lang="it-IT" sz="2400" dirty="0" err="1">
                <a:cs typeface="Calibri"/>
              </a:rPr>
              <a:t>results</a:t>
            </a:r>
            <a:r>
              <a:rPr lang="it-IT" sz="2400" dirty="0">
                <a:cs typeface="Calibri"/>
              </a:rPr>
              <a:t>. </a:t>
            </a:r>
            <a:r>
              <a:rPr lang="it-IT" sz="2400" dirty="0" err="1">
                <a:cs typeface="Calibri"/>
              </a:rPr>
              <a:t>We</a:t>
            </a:r>
            <a:r>
              <a:rPr lang="it-IT" sz="2400" dirty="0">
                <a:cs typeface="Calibri"/>
              </a:rPr>
              <a:t> </a:t>
            </a:r>
            <a:r>
              <a:rPr lang="it-IT" sz="2400" dirty="0" err="1">
                <a:cs typeface="Calibri"/>
              </a:rPr>
              <a:t>have</a:t>
            </a:r>
            <a:r>
              <a:rPr lang="it-IT" sz="2400" dirty="0">
                <a:cs typeface="Calibri"/>
              </a:rPr>
              <a:t> </a:t>
            </a:r>
            <a:r>
              <a:rPr lang="it-IT" sz="2400" dirty="0" err="1">
                <a:cs typeface="Calibri"/>
              </a:rPr>
              <a:t>converted</a:t>
            </a:r>
            <a:r>
              <a:rPr lang="it-IT" sz="2400" dirty="0">
                <a:cs typeface="Calibri"/>
              </a:rPr>
              <a:t> qualitative </a:t>
            </a:r>
            <a:r>
              <a:rPr lang="it-IT" sz="2400" dirty="0" err="1">
                <a:cs typeface="Calibri"/>
              </a:rPr>
              <a:t>feature's</a:t>
            </a:r>
            <a:r>
              <a:rPr lang="it-IT" sz="2400" dirty="0">
                <a:cs typeface="Calibri"/>
              </a:rPr>
              <a:t> classes in "Sex" and "</a:t>
            </a:r>
            <a:r>
              <a:rPr lang="it-IT" sz="2400" dirty="0" err="1">
                <a:cs typeface="Calibri"/>
              </a:rPr>
              <a:t>Embarked</a:t>
            </a:r>
            <a:r>
              <a:rPr lang="it-IT" sz="2400" dirty="0">
                <a:cs typeface="Calibri"/>
              </a:rPr>
              <a:t>" features with discrete </a:t>
            </a:r>
            <a:r>
              <a:rPr lang="it-IT" sz="2400" dirty="0" err="1">
                <a:cs typeface="Calibri"/>
              </a:rPr>
              <a:t>numeric</a:t>
            </a:r>
            <a:r>
              <a:rPr lang="it-IT" sz="2400" dirty="0">
                <a:cs typeface="Calibri"/>
              </a:rPr>
              <a:t> classes.</a:t>
            </a:r>
          </a:p>
          <a:p>
            <a:r>
              <a:rPr lang="it-IT" sz="2400" dirty="0" err="1">
                <a:cs typeface="Calibri"/>
              </a:rPr>
              <a:t>Then</a:t>
            </a:r>
            <a:r>
              <a:rPr lang="it-IT" sz="2400" dirty="0">
                <a:cs typeface="Calibri"/>
              </a:rPr>
              <a:t> </a:t>
            </a:r>
            <a:r>
              <a:rPr lang="it-IT" sz="2400" dirty="0" err="1">
                <a:cs typeface="Calibri"/>
              </a:rPr>
              <a:t>we</a:t>
            </a:r>
            <a:r>
              <a:rPr lang="it-IT" sz="2400" dirty="0">
                <a:cs typeface="Calibri"/>
              </a:rPr>
              <a:t> </a:t>
            </a:r>
            <a:r>
              <a:rPr lang="it-IT" sz="2400" dirty="0" err="1">
                <a:cs typeface="Calibri"/>
              </a:rPr>
              <a:t>compared</a:t>
            </a:r>
            <a:r>
              <a:rPr lang="it-IT" sz="2400" dirty="0">
                <a:cs typeface="Calibri"/>
              </a:rPr>
              <a:t> </a:t>
            </a:r>
            <a:r>
              <a:rPr lang="it-IT" sz="2400" dirty="0" err="1">
                <a:cs typeface="Calibri"/>
              </a:rPr>
              <a:t>our</a:t>
            </a:r>
            <a:r>
              <a:rPr lang="it-IT" sz="2400" dirty="0">
                <a:cs typeface="Calibri"/>
              </a:rPr>
              <a:t> </a:t>
            </a:r>
            <a:r>
              <a:rPr lang="it-IT" sz="2400" dirty="0" err="1">
                <a:cs typeface="Calibri"/>
              </a:rPr>
              <a:t>results</a:t>
            </a:r>
            <a:r>
              <a:rPr lang="it-IT" sz="2400" dirty="0">
                <a:cs typeface="Calibri"/>
              </a:rPr>
              <a:t> with the </a:t>
            </a:r>
            <a:r>
              <a:rPr lang="it-IT" sz="2400" dirty="0" err="1">
                <a:cs typeface="Calibri"/>
              </a:rPr>
              <a:t>real</a:t>
            </a:r>
            <a:r>
              <a:rPr lang="it-IT" sz="2400" dirty="0">
                <a:cs typeface="Calibri"/>
              </a:rPr>
              <a:t> </a:t>
            </a:r>
            <a:r>
              <a:rPr lang="it-IT" sz="2400" dirty="0" err="1">
                <a:cs typeface="Calibri"/>
              </a:rPr>
              <a:t>values</a:t>
            </a:r>
            <a:r>
              <a:rPr lang="it-IT" sz="2400" dirty="0">
                <a:cs typeface="Calibri"/>
              </a:rPr>
              <a:t> </a:t>
            </a:r>
            <a:r>
              <a:rPr lang="it-IT" sz="2400" dirty="0" err="1">
                <a:cs typeface="Calibri"/>
              </a:rPr>
              <a:t>given</a:t>
            </a:r>
            <a:r>
              <a:rPr lang="it-IT" sz="2400" dirty="0">
                <a:cs typeface="Calibri"/>
              </a:rPr>
              <a:t> by "</a:t>
            </a:r>
            <a:r>
              <a:rPr lang="it-IT" sz="2400" dirty="0" err="1">
                <a:cs typeface="Calibri"/>
              </a:rPr>
              <a:t>kaggle</a:t>
            </a:r>
            <a:r>
              <a:rPr lang="it-IT" sz="2400" dirty="0">
                <a:cs typeface="Calibri"/>
              </a:rPr>
              <a:t>" in "</a:t>
            </a:r>
            <a:r>
              <a:rPr lang="it-IT" sz="2400" dirty="0"/>
              <a:t>gender_submission.csv". </a:t>
            </a:r>
            <a:r>
              <a:rPr lang="it-IT" sz="2400" dirty="0" err="1"/>
              <a:t>We</a:t>
            </a:r>
            <a:r>
              <a:rPr lang="it-IT" sz="2400" dirty="0"/>
              <a:t> </a:t>
            </a:r>
            <a:r>
              <a:rPr lang="it-IT" sz="2400" dirty="0" err="1"/>
              <a:t>have</a:t>
            </a:r>
            <a:r>
              <a:rPr lang="it-IT" sz="2400" dirty="0"/>
              <a:t> </a:t>
            </a:r>
            <a:r>
              <a:rPr lang="it-IT" sz="2400" dirty="0" err="1"/>
              <a:t>also</a:t>
            </a:r>
            <a:r>
              <a:rPr lang="it-IT" sz="2400" dirty="0"/>
              <a:t> </a:t>
            </a:r>
            <a:r>
              <a:rPr lang="it-IT" sz="2400" dirty="0" err="1"/>
              <a:t>recorded</a:t>
            </a:r>
            <a:r>
              <a:rPr lang="it-IT" sz="2400" dirty="0"/>
              <a:t> the </a:t>
            </a:r>
            <a:r>
              <a:rPr lang="it-IT" sz="2400" dirty="0" err="1"/>
              <a:t>computational</a:t>
            </a:r>
            <a:r>
              <a:rPr lang="it-IT" sz="2400" dirty="0"/>
              <a:t> time for the machine for </a:t>
            </a:r>
            <a:r>
              <a:rPr lang="it-IT" sz="2400" dirty="0" err="1"/>
              <a:t>each</a:t>
            </a:r>
            <a:r>
              <a:rPr lang="it-IT" sz="2400" dirty="0"/>
              <a:t> </a:t>
            </a:r>
            <a:r>
              <a:rPr lang="it-IT" sz="2400" dirty="0" err="1"/>
              <a:t>algorithm</a:t>
            </a:r>
            <a:r>
              <a:rPr lang="it-IT" sz="2400" dirty="0"/>
              <a:t>. </a:t>
            </a:r>
            <a:r>
              <a:rPr lang="it-IT" sz="2400" dirty="0" err="1"/>
              <a:t>We</a:t>
            </a:r>
            <a:r>
              <a:rPr lang="it-IT" sz="2400" dirty="0"/>
              <a:t> </a:t>
            </a:r>
            <a:r>
              <a:rPr lang="it-IT" sz="2400" dirty="0" err="1"/>
              <a:t>obtained</a:t>
            </a:r>
            <a:r>
              <a:rPr lang="it-IT" sz="2400" dirty="0"/>
              <a:t> </a:t>
            </a:r>
            <a:r>
              <a:rPr lang="it-IT" sz="2400" dirty="0" err="1"/>
              <a:t>that</a:t>
            </a:r>
            <a:r>
              <a:rPr lang="it-IT" sz="2400" dirty="0"/>
              <a:t>:</a:t>
            </a:r>
            <a:endParaRPr lang="it-IT" sz="2400" dirty="0">
              <a:cs typeface="Calibri"/>
            </a:endParaRPr>
          </a:p>
          <a:p>
            <a:r>
              <a:rPr lang="it-IT" sz="2400" dirty="0">
                <a:cs typeface="Calibri"/>
              </a:rPr>
              <a:t>- </a:t>
            </a:r>
            <a:r>
              <a:rPr lang="it-IT" sz="2400" dirty="0" err="1">
                <a:cs typeface="Calibri"/>
              </a:rPr>
              <a:t>Vanilla</a:t>
            </a:r>
            <a:r>
              <a:rPr lang="it-IT" sz="2400" dirty="0">
                <a:cs typeface="Calibri"/>
              </a:rPr>
              <a:t> Method </a:t>
            </a:r>
            <a:r>
              <a:rPr lang="it-IT" sz="2400" dirty="0" err="1">
                <a:cs typeface="Calibri"/>
              </a:rPr>
              <a:t>has</a:t>
            </a:r>
            <a:r>
              <a:rPr lang="it-IT" sz="2400" dirty="0">
                <a:cs typeface="Calibri"/>
              </a:rPr>
              <a:t> an </a:t>
            </a:r>
            <a:r>
              <a:rPr lang="it-IT" sz="2400" dirty="0" err="1">
                <a:ea typeface="+mn-lt"/>
                <a:cs typeface="+mn-lt"/>
              </a:rPr>
              <a:t>accuracy</a:t>
            </a:r>
            <a:r>
              <a:rPr lang="it-IT" sz="2400" dirty="0">
                <a:ea typeface="+mn-lt"/>
                <a:cs typeface="+mn-lt"/>
              </a:rPr>
              <a:t> </a:t>
            </a:r>
            <a:r>
              <a:rPr lang="it-IT" sz="2400" dirty="0" err="1">
                <a:ea typeface="+mn-lt"/>
                <a:cs typeface="+mn-lt"/>
              </a:rPr>
              <a:t>equal</a:t>
            </a:r>
            <a:r>
              <a:rPr lang="it-IT" sz="2400" dirty="0">
                <a:ea typeface="+mn-lt"/>
                <a:cs typeface="+mn-lt"/>
              </a:rPr>
              <a:t> to </a:t>
            </a:r>
            <a:r>
              <a:rPr lang="it-IT" sz="2400" dirty="0">
                <a:cs typeface="Calibri"/>
              </a:rPr>
              <a:t>0.77  </a:t>
            </a:r>
          </a:p>
          <a:p>
            <a:r>
              <a:rPr lang="it-IT" sz="2400" dirty="0">
                <a:ea typeface="+mn-lt"/>
                <a:cs typeface="+mn-lt"/>
              </a:rPr>
              <a:t>- Runge </a:t>
            </a:r>
            <a:r>
              <a:rPr lang="it-IT" sz="2400" dirty="0" err="1">
                <a:ea typeface="+mn-lt"/>
                <a:cs typeface="+mn-lt"/>
              </a:rPr>
              <a:t>Kutta</a:t>
            </a:r>
            <a:r>
              <a:rPr lang="it-IT" sz="2400" dirty="0">
                <a:ea typeface="+mn-lt"/>
                <a:cs typeface="+mn-lt"/>
              </a:rPr>
              <a:t> 2 </a:t>
            </a:r>
            <a:r>
              <a:rPr lang="it-IT" sz="2400" dirty="0" err="1">
                <a:ea typeface="+mn-lt"/>
                <a:cs typeface="+mn-lt"/>
              </a:rPr>
              <a:t>Adaptive</a:t>
            </a:r>
            <a:r>
              <a:rPr lang="it-IT" sz="2400" dirty="0">
                <a:ea typeface="+mn-lt"/>
                <a:cs typeface="+mn-lt"/>
              </a:rPr>
              <a:t> </a:t>
            </a:r>
            <a:r>
              <a:rPr lang="it-IT" sz="2400" dirty="0" err="1">
                <a:ea typeface="+mn-lt"/>
                <a:cs typeface="+mn-lt"/>
              </a:rPr>
              <a:t>Gradient</a:t>
            </a:r>
            <a:r>
              <a:rPr lang="it-IT" sz="2400" dirty="0">
                <a:ea typeface="+mn-lt"/>
                <a:cs typeface="+mn-lt"/>
              </a:rPr>
              <a:t> Method </a:t>
            </a:r>
            <a:r>
              <a:rPr lang="it-IT" sz="2400" dirty="0" err="1">
                <a:ea typeface="+mn-lt"/>
                <a:cs typeface="+mn-lt"/>
              </a:rPr>
              <a:t>has</a:t>
            </a:r>
            <a:r>
              <a:rPr lang="it-IT" sz="2400" dirty="0">
                <a:ea typeface="+mn-lt"/>
                <a:cs typeface="+mn-lt"/>
              </a:rPr>
              <a:t> an </a:t>
            </a:r>
            <a:r>
              <a:rPr lang="it-IT" sz="2400" dirty="0" err="1">
                <a:ea typeface="+mn-lt"/>
                <a:cs typeface="+mn-lt"/>
              </a:rPr>
              <a:t>accuracy</a:t>
            </a:r>
            <a:r>
              <a:rPr lang="it-IT" sz="2400" dirty="0">
                <a:ea typeface="+mn-lt"/>
                <a:cs typeface="+mn-lt"/>
              </a:rPr>
              <a:t> </a:t>
            </a:r>
            <a:r>
              <a:rPr lang="it-IT" sz="2400" dirty="0" err="1">
                <a:ea typeface="+mn-lt"/>
                <a:cs typeface="+mn-lt"/>
              </a:rPr>
              <a:t>equal</a:t>
            </a:r>
            <a:r>
              <a:rPr lang="it-IT" sz="2400" dirty="0">
                <a:ea typeface="+mn-lt"/>
                <a:cs typeface="+mn-lt"/>
              </a:rPr>
              <a:t> to 0.76</a:t>
            </a:r>
          </a:p>
          <a:p>
            <a:r>
              <a:rPr lang="it-IT" sz="2400" dirty="0">
                <a:cs typeface="Calibri"/>
              </a:rPr>
              <a:t>- NAG Method </a:t>
            </a:r>
            <a:r>
              <a:rPr lang="it-IT" sz="2400" dirty="0" err="1">
                <a:cs typeface="Calibri"/>
              </a:rPr>
              <a:t>has</a:t>
            </a:r>
            <a:r>
              <a:rPr lang="it-IT" sz="2400" dirty="0">
                <a:cs typeface="Calibri"/>
              </a:rPr>
              <a:t> an </a:t>
            </a:r>
            <a:r>
              <a:rPr lang="it-IT" sz="2400" dirty="0" err="1">
                <a:cs typeface="Calibri"/>
              </a:rPr>
              <a:t>accuracy</a:t>
            </a:r>
            <a:r>
              <a:rPr lang="it-IT" sz="2400" dirty="0">
                <a:cs typeface="Calibri"/>
              </a:rPr>
              <a:t> </a:t>
            </a:r>
            <a:r>
              <a:rPr lang="it-IT" sz="2400" dirty="0" err="1">
                <a:cs typeface="Calibri"/>
              </a:rPr>
              <a:t>equal</a:t>
            </a:r>
            <a:r>
              <a:rPr lang="it-IT" sz="2400" dirty="0">
                <a:cs typeface="Calibri"/>
              </a:rPr>
              <a:t> to 0.761</a:t>
            </a:r>
          </a:p>
          <a:p>
            <a:r>
              <a:rPr lang="it-IT" sz="2400" dirty="0">
                <a:cs typeface="Calibri"/>
              </a:rPr>
              <a:t>- Runge </a:t>
            </a:r>
            <a:r>
              <a:rPr lang="it-IT" sz="2400" dirty="0" err="1">
                <a:cs typeface="Calibri"/>
              </a:rPr>
              <a:t>Kutta</a:t>
            </a:r>
            <a:r>
              <a:rPr lang="it-IT" sz="2400" dirty="0">
                <a:cs typeface="Calibri"/>
              </a:rPr>
              <a:t> 4 Method </a:t>
            </a:r>
            <a:r>
              <a:rPr lang="it-IT" sz="2400" dirty="0" err="1">
                <a:cs typeface="Calibri"/>
              </a:rPr>
              <a:t>has</a:t>
            </a:r>
            <a:r>
              <a:rPr lang="it-IT" sz="2400" dirty="0">
                <a:cs typeface="Calibri"/>
              </a:rPr>
              <a:t> an </a:t>
            </a:r>
            <a:r>
              <a:rPr lang="it-IT" sz="2400" dirty="0" err="1">
                <a:cs typeface="Calibri"/>
              </a:rPr>
              <a:t>accuracy</a:t>
            </a:r>
            <a:r>
              <a:rPr lang="it-IT" sz="2400" dirty="0">
                <a:cs typeface="Calibri"/>
              </a:rPr>
              <a:t> </a:t>
            </a:r>
            <a:r>
              <a:rPr lang="it-IT" sz="2400" dirty="0" err="1">
                <a:cs typeface="Calibri"/>
              </a:rPr>
              <a:t>equal</a:t>
            </a:r>
            <a:r>
              <a:rPr lang="it-IT" sz="2400" dirty="0">
                <a:cs typeface="Calibri"/>
              </a:rPr>
              <a:t> to 0.763</a:t>
            </a:r>
          </a:p>
        </p:txBody>
      </p:sp>
    </p:spTree>
    <p:extLst>
      <p:ext uri="{BB962C8B-B14F-4D97-AF65-F5344CB8AC3E}">
        <p14:creationId xmlns:p14="http://schemas.microsoft.com/office/powerpoint/2010/main" val="411208321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Application>Microsoft Office PowerPoint</Application>
  <PresentationFormat>Widescreen</PresentationFormat>
  <Slides>6</Slides>
  <Notes>1</Notes>
  <HiddenSlides>0</HiddenSlides>
  <ScaleCrop>false</ScaleCrop>
  <HeadingPairs>
    <vt:vector size="4" baseType="variant">
      <vt:variant>
        <vt:lpstr>Tema</vt:lpstr>
      </vt:variant>
      <vt:variant>
        <vt:i4>2</vt:i4>
      </vt:variant>
      <vt:variant>
        <vt:lpstr>Titoli diapositive</vt:lpstr>
      </vt:variant>
      <vt:variant>
        <vt:i4>6</vt:i4>
      </vt:variant>
    </vt:vector>
  </HeadingPairs>
  <TitlesOfParts>
    <vt:vector size="8" baseType="lpstr">
      <vt:lpstr>Celestial</vt:lpstr>
      <vt:lpstr>office theme</vt:lpstr>
      <vt:lpstr>The problem of gradient descent</vt:lpstr>
      <vt:lpstr>Beales function</vt:lpstr>
      <vt:lpstr>Presentazione standard di PowerPoint</vt:lpstr>
      <vt:lpstr>Presentazione standard di PowerPoint</vt:lpstr>
      <vt:lpstr>Presentazione standard di PowerPoint</vt:lpstr>
      <vt:lpstr>Now apply these gradient descent methods to the titanic dataset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19</cp:revision>
  <dcterms:created xsi:type="dcterms:W3CDTF">2021-12-15T13:58:54Z</dcterms:created>
  <dcterms:modified xsi:type="dcterms:W3CDTF">2021-12-15T21:06:53Z</dcterms:modified>
</cp:coreProperties>
</file>